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59" r:id="rId6"/>
    <p:sldId id="260" r:id="rId7"/>
    <p:sldId id="261" r:id="rId8"/>
    <p:sldId id="262" r:id="rId9"/>
    <p:sldId id="263" r:id="rId10"/>
    <p:sldId id="264" r:id="rId11"/>
    <p:sldId id="265" r:id="rId12"/>
    <p:sldId id="266" r:id="rId13"/>
    <p:sldId id="267" r:id="rId14"/>
    <p:sldId id="268" r:id="rId15"/>
    <p:sldId id="277" r:id="rId16"/>
    <p:sldId id="269" r:id="rId17"/>
    <p:sldId id="270" r:id="rId18"/>
    <p:sldId id="271" r:id="rId19"/>
    <p:sldId id="273"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882" autoAdjust="0"/>
    <p:restoredTop sz="94660"/>
  </p:normalViewPr>
  <p:slideViewPr>
    <p:cSldViewPr>
      <p:cViewPr varScale="1">
        <p:scale>
          <a:sx n="69" d="100"/>
          <a:sy n="69" d="100"/>
        </p:scale>
        <p:origin x="-118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1AF33B-AFA5-4B13-9B1B-6C1E3CC8685A}"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240094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AF33B-AFA5-4B13-9B1B-6C1E3CC8685A}"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2054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AF33B-AFA5-4B13-9B1B-6C1E3CC8685A}"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252142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AF33B-AFA5-4B13-9B1B-6C1E3CC8685A}"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111184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AF33B-AFA5-4B13-9B1B-6C1E3CC8685A}"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361928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1AF33B-AFA5-4B13-9B1B-6C1E3CC8685A}"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400839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1AF33B-AFA5-4B13-9B1B-6C1E3CC8685A}" type="datetimeFigureOut">
              <a:rPr lang="en-US" smtClean="0"/>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644160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1AF33B-AFA5-4B13-9B1B-6C1E3CC8685A}" type="datetimeFigureOut">
              <a:rPr lang="en-US" smtClean="0"/>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344340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AF33B-AFA5-4B13-9B1B-6C1E3CC8685A}" type="datetimeFigureOut">
              <a:rPr lang="en-US" smtClean="0"/>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168458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AF33B-AFA5-4B13-9B1B-6C1E3CC8685A}"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190193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AF33B-AFA5-4B13-9B1B-6C1E3CC8685A}"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B5CB0-FB73-4BD7-BBC4-84300C3B3590}" type="slidenum">
              <a:rPr lang="en-US" smtClean="0"/>
              <a:t>‹#›</a:t>
            </a:fld>
            <a:endParaRPr lang="en-US"/>
          </a:p>
        </p:txBody>
      </p:sp>
    </p:spTree>
    <p:extLst>
      <p:ext uri="{BB962C8B-B14F-4D97-AF65-F5344CB8AC3E}">
        <p14:creationId xmlns:p14="http://schemas.microsoft.com/office/powerpoint/2010/main" val="319424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colorTemperature colorTemp="7625"/>
                    </a14:imgEffect>
                    <a14:imgEffect>
                      <a14:saturation sat="17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AF33B-AFA5-4B13-9B1B-6C1E3CC8685A}" type="datetimeFigureOut">
              <a:rPr lang="en-US" smtClean="0"/>
              <a:t>12/12/2014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B5CB0-FB73-4BD7-BBC4-84300C3B3590}" type="slidenum">
              <a:rPr lang="en-US" smtClean="0"/>
              <a:t>‹#›</a:t>
            </a:fld>
            <a:endParaRPr lang="en-US"/>
          </a:p>
        </p:txBody>
      </p:sp>
    </p:spTree>
    <p:extLst>
      <p:ext uri="{BB962C8B-B14F-4D97-AF65-F5344CB8AC3E}">
        <p14:creationId xmlns:p14="http://schemas.microsoft.com/office/powerpoint/2010/main" val="1584606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se.ssl.berkeley.edu/first/EyeontheSkyWeatherJournal/index.htm" TargetMode="External"/><Relationship Id="rId2" Type="http://schemas.openxmlformats.org/officeDocument/2006/relationships/hyperlink" Target="http://www.scholastic.com/scholastic_thanksgiving/voyage/journey.htm" TargetMode="External"/><Relationship Id="rId1" Type="http://schemas.openxmlformats.org/officeDocument/2006/relationships/slideLayout" Target="../slideLayouts/slideLayout2.xml"/><Relationship Id="rId5" Type="http://schemas.openxmlformats.org/officeDocument/2006/relationships/hyperlink" Target="http://ndlibrary2go.lib.overdrive.com/13F90D02-41A7-42B1-BF8B-D945513B6E41/10/50/en/ContentDetails.htm?id=1702763F-9028-4F30-85BA-B05A18B693C3" TargetMode="External"/><Relationship Id="rId4" Type="http://schemas.openxmlformats.org/officeDocument/2006/relationships/hyperlink" Target="http://powerkidslinks.com/scidet/leave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Autumn</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chemeClr val="tx1"/>
                </a:solidFill>
              </a:rPr>
              <a:t>Literature Focus Unit</a:t>
            </a:r>
          </a:p>
          <a:p>
            <a:r>
              <a:rPr lang="en-US" dirty="0" smtClean="0">
                <a:solidFill>
                  <a:schemeClr val="tx1"/>
                </a:solidFill>
              </a:rPr>
              <a:t>Grades K-3</a:t>
            </a:r>
          </a:p>
          <a:p>
            <a:r>
              <a:rPr lang="en-US" dirty="0" smtClean="0">
                <a:solidFill>
                  <a:schemeClr val="tx1"/>
                </a:solidFill>
              </a:rPr>
              <a:t>EDU 315</a:t>
            </a:r>
          </a:p>
          <a:p>
            <a:r>
              <a:rPr lang="en-US" dirty="0" smtClean="0">
                <a:solidFill>
                  <a:schemeClr val="tx1"/>
                </a:solidFill>
              </a:rPr>
              <a:t>Morgan Wanner</a:t>
            </a:r>
            <a:endParaRPr lang="en-US" dirty="0">
              <a:solidFill>
                <a:schemeClr val="tx1"/>
              </a:solidFill>
            </a:endParaRPr>
          </a:p>
        </p:txBody>
      </p:sp>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ackgroundRemoval t="57000" b="98600" l="800" r="46800"/>
                    </a14:imgEffect>
                  </a14:imgLayer>
                </a14:imgProps>
              </a:ext>
              <a:ext uri="{28A0092B-C50C-407E-A947-70E740481C1C}">
                <a14:useLocalDpi xmlns:a14="http://schemas.microsoft.com/office/drawing/2010/main" val="0"/>
              </a:ext>
            </a:extLst>
          </a:blip>
          <a:srcRect t="56632" r="52608"/>
          <a:stretch/>
        </p:blipFill>
        <p:spPr>
          <a:xfrm>
            <a:off x="2743200" y="1309254"/>
            <a:ext cx="3352800" cy="3068127"/>
          </a:xfrm>
          <a:prstGeom prst="rect">
            <a:avLst/>
          </a:prstGeom>
        </p:spPr>
      </p:pic>
    </p:spTree>
    <p:extLst>
      <p:ext uri="{BB962C8B-B14F-4D97-AF65-F5344CB8AC3E}">
        <p14:creationId xmlns:p14="http://schemas.microsoft.com/office/powerpoint/2010/main" val="2754520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Language Arts: Visually Representing Activities</a:t>
            </a:r>
            <a:br>
              <a:rPr lang="en-US" dirty="0" smtClean="0"/>
            </a:br>
            <a:r>
              <a:rPr lang="en-US" sz="2200" dirty="0" smtClean="0"/>
              <a:t>RI.1 Ask and answer questions to demonstrate understanding of a text, referring explicitly to the text as the basis for answers.</a:t>
            </a:r>
            <a:endParaRPr lang="en-US" sz="2200" dirty="0"/>
          </a:p>
        </p:txBody>
      </p:sp>
      <p:sp>
        <p:nvSpPr>
          <p:cNvPr id="3" name="Content Placeholder 2"/>
          <p:cNvSpPr>
            <a:spLocks noGrp="1"/>
          </p:cNvSpPr>
          <p:nvPr>
            <p:ph idx="1"/>
          </p:nvPr>
        </p:nvSpPr>
        <p:spPr>
          <a:xfrm>
            <a:off x="457200" y="1905000"/>
            <a:ext cx="8229600" cy="4800600"/>
          </a:xfrm>
        </p:spPr>
        <p:txBody>
          <a:bodyPr>
            <a:normAutofit fontScale="92500" lnSpcReduction="20000"/>
          </a:bodyPr>
          <a:lstStyle/>
          <a:p>
            <a:r>
              <a:rPr lang="en-US" dirty="0" smtClean="0"/>
              <a:t>Students will create a picture postcard of their “journey” on the </a:t>
            </a:r>
            <a:r>
              <a:rPr lang="en-US" i="1" dirty="0" smtClean="0"/>
              <a:t>Mayflower</a:t>
            </a:r>
            <a:r>
              <a:rPr lang="en-US" i="1" dirty="0" smtClean="0"/>
              <a:t>.</a:t>
            </a:r>
            <a:endParaRPr lang="en-US" i="1" dirty="0" smtClean="0"/>
          </a:p>
          <a:p>
            <a:r>
              <a:rPr lang="en-US" dirty="0" smtClean="0"/>
              <a:t>Students will work in groups to make a graphic organizer of the characteristics of autumn.</a:t>
            </a:r>
          </a:p>
          <a:p>
            <a:r>
              <a:rPr lang="en-US" dirty="0" smtClean="0"/>
              <a:t>Students’ poems will be displayed in the classroom or in the hall.</a:t>
            </a:r>
          </a:p>
          <a:p>
            <a:r>
              <a:rPr lang="en-US" dirty="0" smtClean="0"/>
              <a:t>Students will make art, crafts, and drawing projects that reflect the fall season.</a:t>
            </a:r>
          </a:p>
          <a:p>
            <a:r>
              <a:rPr lang="en-US" dirty="0" smtClean="0"/>
              <a:t>Students will create an autumn word wall.</a:t>
            </a:r>
          </a:p>
          <a:p>
            <a:r>
              <a:rPr lang="en-US" dirty="0" smtClean="0"/>
              <a:t>Students will take photographs outside to be mounted in construction paper frames.</a:t>
            </a:r>
          </a:p>
          <a:p>
            <a:endParaRPr lang="en-US" dirty="0"/>
          </a:p>
        </p:txBody>
      </p:sp>
    </p:spTree>
    <p:extLst>
      <p:ext uri="{BB962C8B-B14F-4D97-AF65-F5344CB8AC3E}">
        <p14:creationId xmlns:p14="http://schemas.microsoft.com/office/powerpoint/2010/main" val="2949269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Science Activities</a:t>
            </a:r>
            <a:br>
              <a:rPr lang="en-US" dirty="0" smtClean="0"/>
            </a:br>
            <a:r>
              <a:rPr lang="en-US" sz="2200" dirty="0" smtClean="0"/>
              <a:t>2.5.1 Describe </a:t>
            </a:r>
            <a:r>
              <a:rPr lang="en-US" sz="2200" dirty="0"/>
              <a:t>the patterns and characteristics of the four seasons, and how these changes in weather influence plant, animal, and human activities. </a:t>
            </a:r>
            <a:endParaRPr lang="en-US" dirty="0"/>
          </a:p>
        </p:txBody>
      </p:sp>
      <p:sp>
        <p:nvSpPr>
          <p:cNvPr id="3" name="Content Placeholder 2"/>
          <p:cNvSpPr>
            <a:spLocks noGrp="1"/>
          </p:cNvSpPr>
          <p:nvPr>
            <p:ph idx="1"/>
          </p:nvPr>
        </p:nvSpPr>
        <p:spPr>
          <a:xfrm>
            <a:off x="457200" y="1524000"/>
            <a:ext cx="8229600" cy="5562600"/>
          </a:xfrm>
        </p:spPr>
        <p:txBody>
          <a:bodyPr>
            <a:normAutofit fontScale="70000" lnSpcReduction="20000"/>
          </a:bodyPr>
          <a:lstStyle/>
          <a:p>
            <a:r>
              <a:rPr lang="en-US" dirty="0" smtClean="0"/>
              <a:t>Students will create a weather report online (in technology slide</a:t>
            </a:r>
            <a:r>
              <a:rPr lang="en-US" dirty="0" smtClean="0"/>
              <a:t>).</a:t>
            </a:r>
            <a:endParaRPr lang="en-US" dirty="0" smtClean="0"/>
          </a:p>
          <a:p>
            <a:r>
              <a:rPr lang="en-US" dirty="0" smtClean="0"/>
              <a:t>Students will learn about migration and hibernation and identify which animals do which during the fall season.</a:t>
            </a:r>
          </a:p>
          <a:p>
            <a:r>
              <a:rPr lang="en-US" dirty="0" smtClean="0"/>
              <a:t>Students will view parts of a leaf under a microscope.</a:t>
            </a:r>
          </a:p>
          <a:p>
            <a:r>
              <a:rPr lang="en-US" dirty="0" smtClean="0"/>
              <a:t>Students will identify the crops and harvesting processes that take place in ND.</a:t>
            </a:r>
          </a:p>
          <a:p>
            <a:r>
              <a:rPr lang="en-US" dirty="0" smtClean="0"/>
              <a:t>Students will research and write a report on why the seasons change.</a:t>
            </a:r>
          </a:p>
          <a:p>
            <a:r>
              <a:rPr lang="en-US" dirty="0" smtClean="0"/>
              <a:t>Students will conduct an experiment with a flashlight to help them understand the changing of the seasons</a:t>
            </a:r>
            <a:r>
              <a:rPr lang="en-US" dirty="0" smtClean="0"/>
              <a:t>.</a:t>
            </a:r>
            <a:endParaRPr lang="en-US" dirty="0" smtClean="0"/>
          </a:p>
          <a:p>
            <a:r>
              <a:rPr lang="en-US" dirty="0" smtClean="0"/>
              <a:t>Students will research what happens to trees and leaves in autumn.</a:t>
            </a:r>
          </a:p>
          <a:p>
            <a:r>
              <a:rPr lang="en-US" dirty="0" smtClean="0"/>
              <a:t>Students will learn how to distinguish between coniferous and deciduous trees.</a:t>
            </a:r>
          </a:p>
          <a:p>
            <a:r>
              <a:rPr lang="en-US" dirty="0" smtClean="0"/>
              <a:t>Students will make “trading cards” of the different types of trees. They will make an illustration on the front and write facts on the back.</a:t>
            </a:r>
            <a:endParaRPr lang="en-US" dirty="0"/>
          </a:p>
        </p:txBody>
      </p:sp>
    </p:spTree>
    <p:extLst>
      <p:ext uri="{BB962C8B-B14F-4D97-AF65-F5344CB8AC3E}">
        <p14:creationId xmlns:p14="http://schemas.microsoft.com/office/powerpoint/2010/main" val="57350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Mathematics Activities</a:t>
            </a:r>
            <a:br>
              <a:rPr lang="en-US" dirty="0" smtClean="0"/>
            </a:br>
            <a:r>
              <a:rPr lang="en-US" sz="2200" dirty="0" smtClean="0"/>
              <a:t>2.MD.10 </a:t>
            </a:r>
            <a:r>
              <a:rPr lang="en-US" sz="2200" dirty="0"/>
              <a:t>Draw a picture graph and a bar graph (with single-unit scale) to represent a </a:t>
            </a:r>
            <a:r>
              <a:rPr lang="en-US" sz="2200" dirty="0" smtClean="0"/>
              <a:t>data set </a:t>
            </a:r>
            <a:r>
              <a:rPr lang="en-US" sz="2200" dirty="0"/>
              <a:t>with up to four categories. </a:t>
            </a:r>
          </a:p>
        </p:txBody>
      </p:sp>
      <p:sp>
        <p:nvSpPr>
          <p:cNvPr id="3" name="Content Placeholder 2"/>
          <p:cNvSpPr>
            <a:spLocks noGrp="1"/>
          </p:cNvSpPr>
          <p:nvPr>
            <p:ph idx="1"/>
          </p:nvPr>
        </p:nvSpPr>
        <p:spPr/>
        <p:txBody>
          <a:bodyPr>
            <a:normAutofit fontScale="92500" lnSpcReduction="10000"/>
          </a:bodyPr>
          <a:lstStyle/>
          <a:p>
            <a:r>
              <a:rPr lang="en-US" dirty="0" smtClean="0"/>
              <a:t>Teacher will take a survey of student’s favorite seasons and students will individually graph the results using a bar graph</a:t>
            </a:r>
            <a:r>
              <a:rPr lang="en-US" dirty="0" smtClean="0"/>
              <a:t>.</a:t>
            </a:r>
            <a:endParaRPr lang="en-US" dirty="0" smtClean="0"/>
          </a:p>
          <a:p>
            <a:r>
              <a:rPr lang="en-US" dirty="0" smtClean="0"/>
              <a:t>Students will identify and practice symmetry using leaves.</a:t>
            </a:r>
          </a:p>
          <a:p>
            <a:r>
              <a:rPr lang="en-US" dirty="0" smtClean="0"/>
              <a:t>Students, as </a:t>
            </a:r>
            <a:r>
              <a:rPr lang="en-US" dirty="0"/>
              <a:t>a </a:t>
            </a:r>
            <a:r>
              <a:rPr lang="en-US" dirty="0" smtClean="0"/>
              <a:t>class, will graph the daily temperature at the front of the room from </a:t>
            </a:r>
            <a:r>
              <a:rPr lang="en-US" dirty="0"/>
              <a:t>the first </a:t>
            </a:r>
            <a:r>
              <a:rPr lang="en-US" dirty="0" smtClean="0"/>
              <a:t>to the last day of autumn</a:t>
            </a:r>
            <a:r>
              <a:rPr lang="en-US" dirty="0" smtClean="0"/>
              <a:t>.</a:t>
            </a:r>
            <a:endParaRPr lang="en-US" dirty="0"/>
          </a:p>
          <a:p>
            <a:r>
              <a:rPr lang="en-US" dirty="0" smtClean="0"/>
              <a:t>Students will estimate measurements (weight, height, diameter, etc.) of a pumpkin.</a:t>
            </a:r>
            <a:endParaRPr lang="en-US" dirty="0"/>
          </a:p>
        </p:txBody>
      </p:sp>
    </p:spTree>
    <p:extLst>
      <p:ext uri="{BB962C8B-B14F-4D97-AF65-F5344CB8AC3E}">
        <p14:creationId xmlns:p14="http://schemas.microsoft.com/office/powerpoint/2010/main" val="111827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Studies Activities</a:t>
            </a:r>
            <a:br>
              <a:rPr lang="en-US" dirty="0" smtClean="0"/>
            </a:br>
            <a:r>
              <a:rPr lang="en-US" sz="2200" dirty="0" smtClean="0"/>
              <a:t>2.2.4 Describe </a:t>
            </a:r>
            <a:r>
              <a:rPr lang="en-US" sz="2200" dirty="0"/>
              <a:t>the exchange of ideas, culture, and goods between the Native Americans and the white settlers (e.g., the Pilgrims, Wampanoag, explorers</a:t>
            </a:r>
            <a:r>
              <a:rPr lang="en-US" sz="2200" dirty="0" smtClean="0"/>
              <a:t>). </a:t>
            </a:r>
            <a:endParaRPr lang="en-US" sz="2200"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Students will trace the entire route of the pilgrims’ journey from England to the New World using a globe and then looking at several maps.</a:t>
            </a:r>
          </a:p>
          <a:p>
            <a:r>
              <a:rPr lang="en-US" dirty="0" smtClean="0"/>
              <a:t>Students will take a virtual, online tour of the </a:t>
            </a:r>
            <a:r>
              <a:rPr lang="en-US" i="1" dirty="0" smtClean="0"/>
              <a:t>Mayflower.</a:t>
            </a:r>
            <a:endParaRPr lang="en-US" dirty="0" smtClean="0"/>
          </a:p>
          <a:p>
            <a:r>
              <a:rPr lang="en-US" dirty="0" smtClean="0"/>
              <a:t>Students will create a timeline of the First Thanksgiving</a:t>
            </a:r>
            <a:r>
              <a:rPr lang="en-US" dirty="0" smtClean="0"/>
              <a:t>.</a:t>
            </a:r>
            <a:endParaRPr lang="en-US" dirty="0" smtClean="0"/>
          </a:p>
          <a:p>
            <a:r>
              <a:rPr lang="en-US" dirty="0" smtClean="0"/>
              <a:t>Students will compare what the pilgrims ate at the </a:t>
            </a:r>
            <a:r>
              <a:rPr lang="en-US" dirty="0"/>
              <a:t>F</a:t>
            </a:r>
            <a:r>
              <a:rPr lang="en-US" dirty="0" smtClean="0"/>
              <a:t>irst </a:t>
            </a:r>
            <a:r>
              <a:rPr lang="en-US" dirty="0"/>
              <a:t>T</a:t>
            </a:r>
            <a:r>
              <a:rPr lang="en-US" dirty="0" smtClean="0"/>
              <a:t>hanksgiving to what we eat for Thanksgiving now.*</a:t>
            </a:r>
          </a:p>
          <a:p>
            <a:r>
              <a:rPr lang="en-US" dirty="0" smtClean="0"/>
              <a:t>Students will research the history of Halloween and its traditions in different cultures.</a:t>
            </a:r>
          </a:p>
          <a:p>
            <a:r>
              <a:rPr lang="en-US" dirty="0" smtClean="0"/>
              <a:t>Locate areas in the United States that have either deciduous or coniferous trees</a:t>
            </a:r>
            <a:r>
              <a:rPr lang="en-US" dirty="0" smtClean="0"/>
              <a:t>.</a:t>
            </a:r>
            <a:endParaRPr lang="en-US" dirty="0" smtClean="0"/>
          </a:p>
          <a:p>
            <a:endParaRPr lang="en-US" dirty="0"/>
          </a:p>
        </p:txBody>
      </p:sp>
    </p:spTree>
    <p:extLst>
      <p:ext uri="{BB962C8B-B14F-4D97-AF65-F5344CB8AC3E}">
        <p14:creationId xmlns:p14="http://schemas.microsoft.com/office/powerpoint/2010/main" val="1766836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Music and Art </a:t>
            </a:r>
            <a:r>
              <a:rPr lang="en-US" dirty="0"/>
              <a:t>Activities</a:t>
            </a:r>
            <a:br>
              <a:rPr lang="en-US" dirty="0"/>
            </a:br>
            <a:r>
              <a:rPr lang="en-US" sz="2200" dirty="0"/>
              <a:t>4.1.2 Sing expressively. </a:t>
            </a:r>
            <a:br>
              <a:rPr lang="en-US" sz="2200" dirty="0"/>
            </a:br>
            <a:r>
              <a:rPr lang="en-US" sz="2200" dirty="0"/>
              <a:t>4.1.2 Know the different </a:t>
            </a:r>
            <a:r>
              <a:rPr lang="en-US" sz="2200" dirty="0" smtClean="0"/>
              <a:t>techniques </a:t>
            </a:r>
            <a:r>
              <a:rPr lang="en-US" sz="2200" dirty="0"/>
              <a:t>used to </a:t>
            </a:r>
            <a:r>
              <a:rPr lang="en-US" sz="2200" dirty="0" smtClean="0"/>
              <a:t>create </a:t>
            </a:r>
            <a:r>
              <a:rPr lang="en-US" sz="2200" dirty="0"/>
              <a:t>visual art. </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Students will paint with watercolors using the crayon-resist technique to make a leaf with fall colors.</a:t>
            </a:r>
          </a:p>
          <a:p>
            <a:r>
              <a:rPr lang="en-US" dirty="0" smtClean="0"/>
              <a:t>Students will draw a picture to go with their “I felt squashed when..” writing.</a:t>
            </a:r>
          </a:p>
          <a:p>
            <a:r>
              <a:rPr lang="en-US" dirty="0" smtClean="0"/>
              <a:t>Students will make a construction paper turkey (about what they are thankful for</a:t>
            </a:r>
            <a:r>
              <a:rPr lang="en-US" dirty="0" smtClean="0"/>
              <a:t>).</a:t>
            </a:r>
            <a:endParaRPr lang="en-US" dirty="0" smtClean="0"/>
          </a:p>
          <a:p>
            <a:r>
              <a:rPr lang="en-US" dirty="0" smtClean="0"/>
              <a:t>Students will make crayon rubbings of leaves.</a:t>
            </a:r>
          </a:p>
          <a:p>
            <a:r>
              <a:rPr lang="en-US" dirty="0" smtClean="0"/>
              <a:t>Students will make a craft to go with their 5 senses prompt.</a:t>
            </a:r>
          </a:p>
          <a:p>
            <a:r>
              <a:rPr lang="en-US" dirty="0" smtClean="0"/>
              <a:t>Students will sing along to songs and rhymes about fall</a:t>
            </a:r>
            <a:r>
              <a:rPr lang="en-US" dirty="0" smtClean="0"/>
              <a:t>.</a:t>
            </a:r>
            <a:endParaRPr lang="en-US" dirty="0" smtClean="0"/>
          </a:p>
          <a:p>
            <a:r>
              <a:rPr lang="en-US" dirty="0" smtClean="0"/>
              <a:t>Students will listen to music about the seasons.</a:t>
            </a:r>
          </a:p>
          <a:p>
            <a:endParaRPr lang="en-US" dirty="0"/>
          </a:p>
        </p:txBody>
      </p:sp>
    </p:spTree>
    <p:extLst>
      <p:ext uri="{BB962C8B-B14F-4D97-AF65-F5344CB8AC3E}">
        <p14:creationId xmlns:p14="http://schemas.microsoft.com/office/powerpoint/2010/main" val="2161455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5791" y="1905000"/>
            <a:ext cx="3886200" cy="3060383"/>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4215846538"/>
              </p:ext>
            </p:extLst>
          </p:nvPr>
        </p:nvGraphicFramePr>
        <p:xfrm>
          <a:off x="228600" y="301336"/>
          <a:ext cx="4743450" cy="6324600"/>
        </p:xfrm>
        <a:graphic>
          <a:graphicData uri="http://schemas.openxmlformats.org/presentationml/2006/ole">
            <mc:AlternateContent xmlns:mc="http://schemas.openxmlformats.org/markup-compatibility/2006">
              <mc:Choice xmlns:v="urn:schemas-microsoft-com:vml" Requires="v">
                <p:oleObj spid="_x0000_s1035" name="Acrobat Document" r:id="rId4" imgW="5143453" imgH="6857933" progId="AcroExch.Document.7">
                  <p:embed/>
                </p:oleObj>
              </mc:Choice>
              <mc:Fallback>
                <p:oleObj name="Acrobat Document" r:id="rId4" imgW="5143453" imgH="6857933" progId="AcroExch.Document.7">
                  <p:embed/>
                  <p:pic>
                    <p:nvPicPr>
                      <p:cNvPr id="0" name=""/>
                      <p:cNvPicPr/>
                      <p:nvPr/>
                    </p:nvPicPr>
                    <p:blipFill>
                      <a:blip r:embed="rId5"/>
                      <a:stretch>
                        <a:fillRect/>
                      </a:stretch>
                    </p:blipFill>
                    <p:spPr>
                      <a:xfrm>
                        <a:off x="228600" y="301336"/>
                        <a:ext cx="4743450" cy="6324600"/>
                      </a:xfrm>
                      <a:prstGeom prst="rect">
                        <a:avLst/>
                      </a:prstGeom>
                    </p:spPr>
                  </p:pic>
                </p:oleObj>
              </mc:Fallback>
            </mc:AlternateContent>
          </a:graphicData>
        </a:graphic>
      </p:graphicFrame>
    </p:spTree>
    <p:extLst>
      <p:ext uri="{BB962C8B-B14F-4D97-AF65-F5344CB8AC3E}">
        <p14:creationId xmlns:p14="http://schemas.microsoft.com/office/powerpoint/2010/main" val="1416933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Education Activities</a:t>
            </a:r>
            <a:br>
              <a:rPr lang="en-US" dirty="0" smtClean="0"/>
            </a:br>
            <a:r>
              <a:rPr lang="en-US" sz="2200" dirty="0" smtClean="0"/>
              <a:t>2.5.1 Identify </a:t>
            </a:r>
            <a:r>
              <a:rPr lang="en-US" sz="2200" dirty="0"/>
              <a:t>reasons for rules and procedures during physical activities (e.g., safety, equipment, directions)</a:t>
            </a:r>
          </a:p>
        </p:txBody>
      </p:sp>
      <p:sp>
        <p:nvSpPr>
          <p:cNvPr id="3" name="Content Placeholder 2"/>
          <p:cNvSpPr>
            <a:spLocks noGrp="1"/>
          </p:cNvSpPr>
          <p:nvPr>
            <p:ph idx="1"/>
          </p:nvPr>
        </p:nvSpPr>
        <p:spPr/>
        <p:txBody>
          <a:bodyPr>
            <a:normAutofit fontScale="92500" lnSpcReduction="20000"/>
          </a:bodyPr>
          <a:lstStyle/>
          <a:p>
            <a:r>
              <a:rPr lang="en-US" dirty="0" smtClean="0"/>
              <a:t>Students will go on an outdoor hunt to look for various kinds and colors of leaves. </a:t>
            </a:r>
          </a:p>
          <a:p>
            <a:r>
              <a:rPr lang="en-US" dirty="0" smtClean="0"/>
              <a:t>Students will carve pumpkins.</a:t>
            </a:r>
          </a:p>
          <a:p>
            <a:r>
              <a:rPr lang="en-US" dirty="0" smtClean="0"/>
              <a:t>Students will take a field trip to the pumpkin patch</a:t>
            </a:r>
            <a:r>
              <a:rPr lang="en-US" dirty="0" smtClean="0"/>
              <a:t>.</a:t>
            </a:r>
            <a:endParaRPr lang="en-US" dirty="0" smtClean="0"/>
          </a:p>
          <a:p>
            <a:r>
              <a:rPr lang="en-US" dirty="0" smtClean="0"/>
              <a:t>Students will participate in an obstacle course with objects that represent the outdoors or seasons (bridges, trees, streams, etc.)</a:t>
            </a:r>
          </a:p>
          <a:p>
            <a:r>
              <a:rPr lang="en-US" dirty="0" smtClean="0"/>
              <a:t>Students will act out a scene of the pilgrims on the </a:t>
            </a:r>
            <a:r>
              <a:rPr lang="en-US" i="1" dirty="0" smtClean="0"/>
              <a:t>Mayflower.</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573715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Content Placeholder 2"/>
          <p:cNvSpPr>
            <a:spLocks noGrp="1"/>
          </p:cNvSpPr>
          <p:nvPr>
            <p:ph idx="1"/>
          </p:nvPr>
        </p:nvSpPr>
        <p:spPr>
          <a:xfrm>
            <a:off x="457200" y="1371600"/>
            <a:ext cx="8229600" cy="5257800"/>
          </a:xfrm>
        </p:spPr>
        <p:txBody>
          <a:bodyPr>
            <a:normAutofit fontScale="77500" lnSpcReduction="20000"/>
          </a:bodyPr>
          <a:lstStyle/>
          <a:p>
            <a:r>
              <a:rPr lang="en-US" dirty="0" smtClean="0"/>
              <a:t>Virtual tour </a:t>
            </a:r>
            <a:r>
              <a:rPr lang="en-US" dirty="0"/>
              <a:t>of </a:t>
            </a:r>
            <a:r>
              <a:rPr lang="en-US" i="1" dirty="0"/>
              <a:t>Mayflower</a:t>
            </a:r>
            <a:r>
              <a:rPr lang="en-US" dirty="0"/>
              <a:t>: </a:t>
            </a:r>
            <a:r>
              <a:rPr lang="en-US" dirty="0">
                <a:hlinkClick r:id="rId2"/>
              </a:rPr>
              <a:t>http://</a:t>
            </a:r>
            <a:r>
              <a:rPr lang="en-US" dirty="0" smtClean="0">
                <a:hlinkClick r:id="rId2"/>
              </a:rPr>
              <a:t>www.scholastic.com/scholastic_thanksgiving/voyage/journey.htm</a:t>
            </a:r>
            <a:endParaRPr lang="en-US" dirty="0" smtClean="0"/>
          </a:p>
          <a:p>
            <a:r>
              <a:rPr lang="en-US" dirty="0">
                <a:hlinkClick r:id="rId3"/>
              </a:rPr>
              <a:t>http://</a:t>
            </a:r>
            <a:r>
              <a:rPr lang="en-US" dirty="0" smtClean="0">
                <a:hlinkClick r:id="rId3"/>
              </a:rPr>
              <a:t>cse.ssl.berkeley.edu/first/EyeontheSkyWeatherJournal/index.htm</a:t>
            </a:r>
            <a:r>
              <a:rPr lang="en-US" dirty="0" smtClean="0"/>
              <a:t> [Create weather </a:t>
            </a:r>
            <a:r>
              <a:rPr lang="en-US" dirty="0"/>
              <a:t>r</a:t>
            </a:r>
            <a:r>
              <a:rPr lang="en-US" dirty="0" smtClean="0"/>
              <a:t>eports]</a:t>
            </a:r>
          </a:p>
          <a:p>
            <a:r>
              <a:rPr lang="en-US" dirty="0" smtClean="0"/>
              <a:t>Science of </a:t>
            </a:r>
            <a:r>
              <a:rPr lang="en-US" dirty="0"/>
              <a:t>Leaves Changing Color: </a:t>
            </a:r>
            <a:r>
              <a:rPr lang="en-US" dirty="0">
                <a:hlinkClick r:id="rId4"/>
              </a:rPr>
              <a:t>http://powerkidslinks.com/scidet/leaves</a:t>
            </a:r>
            <a:r>
              <a:rPr lang="en-US" dirty="0" smtClean="0">
                <a:hlinkClick r:id="rId4"/>
              </a:rPr>
              <a:t>/</a:t>
            </a:r>
            <a:endParaRPr lang="en-US" dirty="0" smtClean="0"/>
          </a:p>
          <a:p>
            <a:r>
              <a:rPr lang="en-US" dirty="0" smtClean="0"/>
              <a:t>Rhythms and Rhymes for Special Times CD by Jack </a:t>
            </a:r>
            <a:r>
              <a:rPr lang="en-US" dirty="0" err="1" smtClean="0"/>
              <a:t>Harmann</a:t>
            </a:r>
            <a:r>
              <a:rPr lang="en-US" dirty="0" smtClean="0"/>
              <a:t> [songs about the seasons/months]</a:t>
            </a:r>
          </a:p>
          <a:p>
            <a:r>
              <a:rPr lang="en-US" dirty="0" smtClean="0"/>
              <a:t>Factsurfer.com – keyword “autumn”</a:t>
            </a:r>
            <a:endParaRPr lang="en-US" dirty="0"/>
          </a:p>
          <a:p>
            <a:r>
              <a:rPr lang="en-US" dirty="0" smtClean="0"/>
              <a:t>“Count Down to Fall” [Electronic resource] </a:t>
            </a:r>
            <a:r>
              <a:rPr lang="en-US" dirty="0" smtClean="0">
                <a:hlinkClick r:id="rId5"/>
              </a:rPr>
              <a:t>http</a:t>
            </a:r>
            <a:r>
              <a:rPr lang="en-US" dirty="0">
                <a:hlinkClick r:id="rId5"/>
              </a:rPr>
              <a:t>://</a:t>
            </a:r>
            <a:r>
              <a:rPr lang="en-US" dirty="0" smtClean="0">
                <a:hlinkClick r:id="rId5"/>
              </a:rPr>
              <a:t>ndlibrary2go.lib.overdrive.com/13F90D02-41A7-42B1-BF8B-D945513B6E41/10/50/en/ContentDetails .htm?id=1702763F-9028-4F30-85BA-B05A18B693C3</a:t>
            </a:r>
            <a:endParaRPr lang="en-US" dirty="0" smtClean="0"/>
          </a:p>
          <a:p>
            <a:r>
              <a:rPr lang="en-US" dirty="0" smtClean="0"/>
              <a:t>“Let’s Explore… Autumn and Winter” [DVD]</a:t>
            </a:r>
          </a:p>
        </p:txBody>
      </p:sp>
    </p:spTree>
    <p:extLst>
      <p:ext uri="{BB962C8B-B14F-4D97-AF65-F5344CB8AC3E}">
        <p14:creationId xmlns:p14="http://schemas.microsoft.com/office/powerpoint/2010/main" val="520951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Strategies</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r>
              <a:rPr lang="en-US" dirty="0" smtClean="0"/>
              <a:t>Activate Background Knowledge: Students will recall their previous knowledge prior to each lesson.</a:t>
            </a:r>
          </a:p>
          <a:p>
            <a:r>
              <a:rPr lang="en-US" dirty="0" smtClean="0"/>
              <a:t>Connect: Students will make text-to-self connections with their reading</a:t>
            </a:r>
            <a:r>
              <a:rPr lang="en-US" dirty="0" smtClean="0"/>
              <a:t>.</a:t>
            </a:r>
            <a:endParaRPr lang="en-US" dirty="0" smtClean="0"/>
          </a:p>
          <a:p>
            <a:r>
              <a:rPr lang="en-US" dirty="0" smtClean="0"/>
              <a:t>Format: Students will arrange the elements of a story on a poster.</a:t>
            </a:r>
          </a:p>
          <a:p>
            <a:r>
              <a:rPr lang="en-US" dirty="0" smtClean="0"/>
              <a:t>Generate: Students will brainstorm ideas for their Halloween story.</a:t>
            </a:r>
          </a:p>
          <a:p>
            <a:r>
              <a:rPr lang="en-US" dirty="0" smtClean="0"/>
              <a:t>Observe: Students will watch their peers present.</a:t>
            </a:r>
          </a:p>
          <a:p>
            <a:r>
              <a:rPr lang="en-US" dirty="0" smtClean="0"/>
              <a:t>Playing with Language: Students will create various forms of poems</a:t>
            </a:r>
            <a:r>
              <a:rPr lang="en-US" dirty="0" smtClean="0"/>
              <a:t>.</a:t>
            </a:r>
            <a:endParaRPr lang="en-US" dirty="0" smtClean="0"/>
          </a:p>
          <a:p>
            <a:r>
              <a:rPr lang="en-US" dirty="0" smtClean="0"/>
              <a:t>Revise: Students will work to revise their research papers and writing through writer’s workshops.</a:t>
            </a:r>
          </a:p>
          <a:p>
            <a:r>
              <a:rPr lang="en-US" dirty="0" smtClean="0"/>
              <a:t>Take Notes: Students will make charts and posters to explain and relate ideas.</a:t>
            </a:r>
          </a:p>
          <a:p>
            <a:endParaRPr lang="en-US" dirty="0"/>
          </a:p>
        </p:txBody>
      </p:sp>
    </p:spTree>
    <p:extLst>
      <p:ext uri="{BB962C8B-B14F-4D97-AF65-F5344CB8AC3E}">
        <p14:creationId xmlns:p14="http://schemas.microsoft.com/office/powerpoint/2010/main" val="1142855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Grouping Patterns</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r>
              <a:rPr lang="en-US" u="sng" dirty="0" smtClean="0"/>
              <a:t>Large Group</a:t>
            </a:r>
            <a:r>
              <a:rPr lang="en-US" dirty="0" smtClean="0"/>
              <a:t>: Read </a:t>
            </a:r>
            <a:r>
              <a:rPr lang="en-US" dirty="0" err="1" smtClean="0"/>
              <a:t>alouds</a:t>
            </a:r>
            <a:r>
              <a:rPr lang="en-US" dirty="0" smtClean="0"/>
              <a:t>, word wall, compact of rules, sharing weather reports, listening to poems, rhymes, songs and audio versions of literature, watching videos, nature hunt, view paintings, survey of students’ favorite seasons, graphing the daily temperature, and fieldtrip.</a:t>
            </a:r>
          </a:p>
          <a:p>
            <a:r>
              <a:rPr lang="en-US" u="sng" dirty="0" smtClean="0"/>
              <a:t>Small Group</a:t>
            </a:r>
            <a:r>
              <a:rPr lang="en-US" dirty="0" smtClean="0"/>
              <a:t>: Reading with a partner or group, book discussions, elements of a story poster, virtual field trip, graphic organizer of autumn, identifying leaves with microscope, estimating measurements, and carving pumpkins.</a:t>
            </a:r>
          </a:p>
          <a:p>
            <a:r>
              <a:rPr lang="en-US" u="sng" dirty="0" smtClean="0"/>
              <a:t>Individual</a:t>
            </a:r>
            <a:r>
              <a:rPr lang="en-US" dirty="0" smtClean="0"/>
              <a:t>: Reading to self, poems, graphic organizer web, Halloween story, 5 senses writing, journaling, weather reports, picture postcards,  research on the seasons,  graphing survey results, identifying symmetry, Thanksgiving timeline, painting, drawing pictures, and crafts.</a:t>
            </a:r>
          </a:p>
          <a:p>
            <a:pPr lvl="1"/>
            <a:endParaRPr lang="en-US" dirty="0"/>
          </a:p>
        </p:txBody>
      </p:sp>
    </p:spTree>
    <p:extLst>
      <p:ext uri="{BB962C8B-B14F-4D97-AF65-F5344CB8AC3E}">
        <p14:creationId xmlns:p14="http://schemas.microsoft.com/office/powerpoint/2010/main" val="1004804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Literature Selection</a:t>
            </a:r>
            <a:br>
              <a:rPr lang="en-US" dirty="0" smtClean="0"/>
            </a:br>
            <a:r>
              <a:rPr lang="en-US" dirty="0" smtClean="0"/>
              <a:t>Nonfiction</a:t>
            </a:r>
            <a:endParaRPr lang="en-US" dirty="0"/>
          </a:p>
        </p:txBody>
      </p:sp>
      <p:sp>
        <p:nvSpPr>
          <p:cNvPr id="3" name="Content Placeholder 2"/>
          <p:cNvSpPr>
            <a:spLocks noGrp="1"/>
          </p:cNvSpPr>
          <p:nvPr>
            <p:ph idx="1"/>
          </p:nvPr>
        </p:nvSpPr>
        <p:spPr/>
        <p:txBody>
          <a:bodyPr>
            <a:normAutofit/>
          </a:bodyPr>
          <a:lstStyle/>
          <a:p>
            <a:r>
              <a:rPr lang="en-US" i="1" dirty="0" smtClean="0"/>
              <a:t>Why Leaves Change Their Color</a:t>
            </a:r>
            <a:r>
              <a:rPr lang="en-US" dirty="0" smtClean="0"/>
              <a:t> by Ellen René</a:t>
            </a:r>
          </a:p>
          <a:p>
            <a:r>
              <a:rPr lang="en-US" i="1" dirty="0" smtClean="0"/>
              <a:t>Harvest in Fall </a:t>
            </a:r>
            <a:r>
              <a:rPr lang="en-US" dirty="0" smtClean="0"/>
              <a:t>by Mari </a:t>
            </a:r>
            <a:r>
              <a:rPr lang="en-US" dirty="0" err="1" smtClean="0"/>
              <a:t>Schuh</a:t>
            </a:r>
            <a:endParaRPr lang="en-US" dirty="0" smtClean="0"/>
          </a:p>
          <a:p>
            <a:r>
              <a:rPr lang="en-US" i="1" dirty="0" smtClean="0"/>
              <a:t>Weather </a:t>
            </a:r>
            <a:r>
              <a:rPr lang="en-US" i="1" dirty="0"/>
              <a:t>in Fall </a:t>
            </a:r>
            <a:r>
              <a:rPr lang="en-US" dirty="0"/>
              <a:t>by Mari </a:t>
            </a:r>
            <a:r>
              <a:rPr lang="en-US" dirty="0" err="1"/>
              <a:t>Schuh</a:t>
            </a:r>
            <a:endParaRPr lang="en-US" dirty="0"/>
          </a:p>
          <a:p>
            <a:r>
              <a:rPr lang="en-US" i="1" dirty="0" smtClean="0"/>
              <a:t>Animals </a:t>
            </a:r>
            <a:r>
              <a:rPr lang="en-US" i="1" dirty="0"/>
              <a:t>in Fall </a:t>
            </a:r>
            <a:r>
              <a:rPr lang="en-US" dirty="0"/>
              <a:t>by Mari </a:t>
            </a:r>
            <a:r>
              <a:rPr lang="en-US" dirty="0" err="1" smtClean="0"/>
              <a:t>Schuh</a:t>
            </a:r>
            <a:endParaRPr lang="en-US" dirty="0" smtClean="0"/>
          </a:p>
          <a:p>
            <a:r>
              <a:rPr lang="en-US" i="1" dirty="0"/>
              <a:t>Three Young Pilgrims</a:t>
            </a:r>
            <a:r>
              <a:rPr lang="en-US" dirty="0"/>
              <a:t> by Cheryl Harness</a:t>
            </a:r>
            <a:endParaRPr lang="en-US" dirty="0" smtClean="0"/>
          </a:p>
          <a:p>
            <a:r>
              <a:rPr lang="en-US" i="1" dirty="0" smtClean="0"/>
              <a:t>The First Thanksgiving </a:t>
            </a:r>
            <a:r>
              <a:rPr lang="en-US" dirty="0" smtClean="0"/>
              <a:t>by Garnet Jackson</a:t>
            </a:r>
          </a:p>
          <a:p>
            <a:r>
              <a:rPr lang="en-US" i="1" dirty="0" smtClean="0"/>
              <a:t>Fall Leaves</a:t>
            </a:r>
            <a:r>
              <a:rPr lang="en-US" dirty="0" smtClean="0"/>
              <a:t> by Loretta Holland</a:t>
            </a:r>
            <a:endParaRPr lang="en-US" i="1" dirty="0"/>
          </a:p>
        </p:txBody>
      </p:sp>
    </p:spTree>
    <p:extLst>
      <p:ext uri="{BB962C8B-B14F-4D97-AF65-F5344CB8AC3E}">
        <p14:creationId xmlns:p14="http://schemas.microsoft.com/office/powerpoint/2010/main" val="2693820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Assessments</a:t>
            </a:r>
            <a:endParaRPr lang="en-US" dirty="0"/>
          </a:p>
        </p:txBody>
      </p:sp>
      <p:sp>
        <p:nvSpPr>
          <p:cNvPr id="3" name="Content Placeholder 2"/>
          <p:cNvSpPr>
            <a:spLocks noGrp="1"/>
          </p:cNvSpPr>
          <p:nvPr>
            <p:ph idx="1"/>
          </p:nvPr>
        </p:nvSpPr>
        <p:spPr>
          <a:xfrm>
            <a:off x="457200" y="1143000"/>
            <a:ext cx="8229600" cy="5715000"/>
          </a:xfrm>
        </p:spPr>
        <p:txBody>
          <a:bodyPr>
            <a:normAutofit fontScale="70000" lnSpcReduction="20000"/>
          </a:bodyPr>
          <a:lstStyle/>
          <a:p>
            <a:r>
              <a:rPr lang="en-US" dirty="0" smtClean="0"/>
              <a:t>Informally observe engagement and individual participation during lessons</a:t>
            </a:r>
          </a:p>
          <a:p>
            <a:r>
              <a:rPr lang="en-US" dirty="0" smtClean="0"/>
              <a:t>Literature circles will have assigned roles with a rubric to assess participation</a:t>
            </a:r>
          </a:p>
          <a:p>
            <a:r>
              <a:rPr lang="en-US" dirty="0" smtClean="0"/>
              <a:t>Peer-editing, writing workshop, and formal assessment of writing using the 6+1 Writing Traits Rubric</a:t>
            </a:r>
          </a:p>
          <a:p>
            <a:r>
              <a:rPr lang="en-US" dirty="0"/>
              <a:t>Checklist for </a:t>
            </a:r>
            <a:r>
              <a:rPr lang="en-US" dirty="0" smtClean="0"/>
              <a:t>oral </a:t>
            </a:r>
            <a:r>
              <a:rPr lang="en-US" dirty="0"/>
              <a:t>presentations </a:t>
            </a:r>
            <a:endParaRPr lang="en-US" dirty="0" smtClean="0"/>
          </a:p>
          <a:p>
            <a:r>
              <a:rPr lang="en-US" dirty="0" smtClean="0"/>
              <a:t>Poetry Numerical Score for poetry</a:t>
            </a:r>
            <a:endParaRPr lang="en-US" dirty="0"/>
          </a:p>
          <a:p>
            <a:r>
              <a:rPr lang="en-US" dirty="0" smtClean="0"/>
              <a:t>Completion grade for </a:t>
            </a:r>
            <a:r>
              <a:rPr lang="en-US" dirty="0"/>
              <a:t>journal entries</a:t>
            </a:r>
          </a:p>
          <a:p>
            <a:r>
              <a:rPr lang="en-US" dirty="0" smtClean="0"/>
              <a:t>Rubric for group projects, science projects, research reports, and completion of graphic organizers, graphs, and timelines</a:t>
            </a:r>
          </a:p>
          <a:p>
            <a:r>
              <a:rPr lang="en-US" dirty="0" smtClean="0"/>
              <a:t>Effective questioning during grand conversations</a:t>
            </a:r>
            <a:endParaRPr lang="en-US" dirty="0"/>
          </a:p>
          <a:p>
            <a:r>
              <a:rPr lang="en-US" dirty="0" smtClean="0"/>
              <a:t>Active participation in music and movement lessons</a:t>
            </a:r>
          </a:p>
          <a:p>
            <a:r>
              <a:rPr lang="en-US" dirty="0" smtClean="0"/>
              <a:t>Physical Education skills checklists</a:t>
            </a:r>
          </a:p>
          <a:p>
            <a:r>
              <a:rPr lang="en-US" dirty="0" smtClean="0"/>
              <a:t>Portfolio of art projects and concurrent writing prompts</a:t>
            </a:r>
            <a:endParaRPr lang="en-US" dirty="0"/>
          </a:p>
        </p:txBody>
      </p:sp>
    </p:spTree>
    <p:extLst>
      <p:ext uri="{BB962C8B-B14F-4D97-AF65-F5344CB8AC3E}">
        <p14:creationId xmlns:p14="http://schemas.microsoft.com/office/powerpoint/2010/main" val="1074902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429091802"/>
              </p:ext>
            </p:extLst>
          </p:nvPr>
        </p:nvGraphicFramePr>
        <p:xfrm>
          <a:off x="152400" y="34636"/>
          <a:ext cx="8854572" cy="6907534"/>
        </p:xfrm>
        <a:graphic>
          <a:graphicData uri="http://schemas.openxmlformats.org/drawingml/2006/table">
            <a:tbl>
              <a:tblPr firstRow="1" bandRow="1"/>
              <a:tblGrid>
                <a:gridCol w="1475762"/>
                <a:gridCol w="1475762"/>
                <a:gridCol w="1475762"/>
                <a:gridCol w="1475762"/>
                <a:gridCol w="1475762"/>
                <a:gridCol w="1475762"/>
              </a:tblGrid>
              <a:tr h="25188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50" b="1" dirty="0" smtClean="0">
                          <a:latin typeface="Arial" panose="020B0604020202020204" pitchFamily="34" charset="0"/>
                          <a:ea typeface="CCDoubleDippers" panose="02000603000000000000" pitchFamily="2" charset="0"/>
                          <a:cs typeface="Arial" panose="020B0604020202020204" pitchFamily="34" charset="0"/>
                        </a:rPr>
                        <a:t>Autumn</a:t>
                      </a:r>
                      <a:r>
                        <a:rPr lang="en-US" sz="1050" b="1" baseline="0" dirty="0" smtClean="0">
                          <a:latin typeface="Arial" panose="020B0604020202020204" pitchFamily="34" charset="0"/>
                          <a:ea typeface="CCDoubleDippers" panose="02000603000000000000" pitchFamily="2" charset="0"/>
                          <a:cs typeface="Arial" panose="020B0604020202020204" pitchFamily="34" charset="0"/>
                        </a:rPr>
                        <a:t> Focus Unit</a:t>
                      </a:r>
                      <a:endParaRPr lang="en-US" sz="1050" b="1"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MONDAY</a:t>
                      </a:r>
                      <a:endParaRPr lang="en-US" sz="1200" b="1"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TUESDAY</a:t>
                      </a:r>
                      <a:endParaRPr lang="en-US" sz="1200" b="1"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WEDNESDAY</a:t>
                      </a:r>
                      <a:endParaRPr lang="en-US" sz="1200" b="1"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THURSDAY</a:t>
                      </a:r>
                      <a:endParaRPr lang="en-US" sz="1200" b="1"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FRIDAY</a:t>
                      </a:r>
                      <a:endParaRPr lang="en-US" sz="1200" b="1"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5188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u="sng" dirty="0" smtClean="0">
                          <a:latin typeface="Arial" panose="020B0604020202020204" pitchFamily="34" charset="0"/>
                          <a:ea typeface="CCDoubleDippers" panose="02000603000000000000" pitchFamily="2" charset="0"/>
                          <a:cs typeface="Arial" panose="020B0604020202020204" pitchFamily="34" charset="0"/>
                        </a:rPr>
                        <a:t>October</a:t>
                      </a:r>
                      <a:endParaRPr lang="en-US" sz="1200" b="1" u="sng"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0" dirty="0" smtClean="0">
                          <a:latin typeface="Arial" panose="020B0604020202020204" pitchFamily="34" charset="0"/>
                          <a:ea typeface="CCDoubleDippers" panose="02000603000000000000" pitchFamily="2" charset="0"/>
                          <a:cs typeface="Arial" panose="020B0604020202020204" pitchFamily="34" charset="0"/>
                        </a:rPr>
                        <a:t>Leaves</a:t>
                      </a:r>
                      <a:endParaRPr lang="en-US" sz="120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0" dirty="0" smtClean="0">
                          <a:latin typeface="Arial" panose="020B0604020202020204" pitchFamily="34" charset="0"/>
                          <a:ea typeface="CCDoubleDippers" panose="02000603000000000000" pitchFamily="2" charset="0"/>
                          <a:cs typeface="Arial" panose="020B0604020202020204" pitchFamily="34" charset="0"/>
                        </a:rPr>
                        <a:t>Pumpkin</a:t>
                      </a:r>
                      <a:r>
                        <a:rPr lang="en-US" sz="1200" b="0" baseline="0" dirty="0" smtClean="0">
                          <a:latin typeface="Arial" panose="020B0604020202020204" pitchFamily="34" charset="0"/>
                          <a:ea typeface="CCDoubleDippers" panose="02000603000000000000" pitchFamily="2" charset="0"/>
                          <a:cs typeface="Arial" panose="020B0604020202020204" pitchFamily="34" charset="0"/>
                        </a:rPr>
                        <a:t>s</a:t>
                      </a:r>
                      <a:endParaRPr lang="en-US" sz="120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0" dirty="0" smtClean="0">
                          <a:latin typeface="Arial" panose="020B0604020202020204" pitchFamily="34" charset="0"/>
                          <a:ea typeface="CCDoubleDippers" panose="02000603000000000000" pitchFamily="2" charset="0"/>
                          <a:cs typeface="Arial" panose="020B0604020202020204" pitchFamily="34" charset="0"/>
                        </a:rPr>
                        <a:t>Seasons</a:t>
                      </a:r>
                      <a:endParaRPr lang="en-US" sz="120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0" dirty="0" smtClean="0">
                          <a:latin typeface="Arial" panose="020B0604020202020204" pitchFamily="34" charset="0"/>
                          <a:ea typeface="CCDoubleDippers" panose="02000603000000000000" pitchFamily="2" charset="0"/>
                          <a:cs typeface="Arial" panose="020B0604020202020204" pitchFamily="34" charset="0"/>
                        </a:rPr>
                        <a:t>Thanksgiving</a:t>
                      </a:r>
                      <a:endParaRPr lang="en-US" sz="120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0" dirty="0" smtClean="0">
                          <a:latin typeface="Arial" panose="020B0604020202020204" pitchFamily="34" charset="0"/>
                          <a:ea typeface="CCDoubleDippers" panose="02000603000000000000" pitchFamily="2" charset="0"/>
                          <a:cs typeface="Arial" panose="020B0604020202020204" pitchFamily="34" charset="0"/>
                        </a:rPr>
                        <a:t>Fun/Wrap</a:t>
                      </a:r>
                      <a:r>
                        <a:rPr lang="en-US" sz="1200" b="0" baseline="0" dirty="0" smtClean="0">
                          <a:latin typeface="Arial" panose="020B0604020202020204" pitchFamily="34" charset="0"/>
                          <a:ea typeface="CCDoubleDippers" panose="02000603000000000000" pitchFamily="2" charset="0"/>
                          <a:cs typeface="Arial" panose="020B0604020202020204" pitchFamily="34" charset="0"/>
                        </a:rPr>
                        <a:t> up</a:t>
                      </a:r>
                      <a:endParaRPr lang="en-US" sz="120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97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Language</a:t>
                      </a:r>
                      <a:r>
                        <a:rPr lang="en-US" sz="1200" b="1" baseline="0" dirty="0" smtClean="0">
                          <a:latin typeface="Arial" panose="020B0604020202020204" pitchFamily="34" charset="0"/>
                          <a:ea typeface="CCDoubleDippers" panose="02000603000000000000" pitchFamily="2" charset="0"/>
                          <a:cs typeface="Arial" panose="020B0604020202020204" pitchFamily="34" charset="0"/>
                        </a:rPr>
                        <a:t> Arts</a:t>
                      </a:r>
                      <a:endParaRPr lang="en-US" sz="1200" b="1" dirty="0" smtClean="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-Put words on autumn word wall</a:t>
                      </a:r>
                    </a:p>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-Read aloud “Fall Leaves” and teach </a:t>
                      </a:r>
                      <a:r>
                        <a:rPr lang="en-US" sz="1000" b="0" dirty="0" smtClean="0">
                          <a:latin typeface="Arial" panose="020B0604020202020204" pitchFamily="34" charset="0"/>
                          <a:ea typeface="CCDoubleDippers" panose="02000603000000000000" pitchFamily="2" charset="0"/>
                          <a:cs typeface="Arial" panose="020B0604020202020204" pitchFamily="34" charset="0"/>
                        </a:rPr>
                        <a:t>lesson</a:t>
                      </a:r>
                      <a:r>
                        <a:rPr lang="en-US" sz="1000" b="0" baseline="0" dirty="0" smtClean="0">
                          <a:latin typeface="Arial" panose="020B0604020202020204" pitchFamily="34" charset="0"/>
                          <a:ea typeface="CCDoubleDippers" panose="02000603000000000000" pitchFamily="2" charset="0"/>
                          <a:cs typeface="Arial" panose="020B0604020202020204" pitchFamily="34" charset="0"/>
                        </a:rPr>
                        <a:t> on homonyms</a:t>
                      </a:r>
                      <a:endParaRPr lang="en-US" sz="100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-Read “The Ugly Pumpkin”</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-Make connections with “I felt squashed when..” w</a:t>
                      </a:r>
                      <a:r>
                        <a:rPr lang="en-US" sz="1050" b="0" dirty="0" smtClean="0">
                          <a:latin typeface="Arial" panose="020B0604020202020204" pitchFamily="34" charset="0"/>
                          <a:ea typeface="CCDoubleDippers" panose="02000603000000000000" pitchFamily="2" charset="0"/>
                          <a:cs typeface="Arial" panose="020B0604020202020204" pitchFamily="34" charset="0"/>
                        </a:rPr>
                        <a:t>riting</a:t>
                      </a:r>
                    </a:p>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a:t>
                      </a:r>
                      <a:r>
                        <a:rPr lang="en-US" sz="1000" b="0" dirty="0" smtClean="0">
                          <a:latin typeface="Arial" panose="020B0604020202020204" pitchFamily="34" charset="0"/>
                          <a:ea typeface="CCDoubleDippers" panose="02000603000000000000" pitchFamily="2" charset="0"/>
                          <a:cs typeface="Arial" panose="020B0604020202020204" pitchFamily="34" charset="0"/>
                        </a:rPr>
                        <a:t>Begin pumpkin</a:t>
                      </a:r>
                      <a:r>
                        <a:rPr lang="en-US" sz="1050" b="0" dirty="0" smtClean="0">
                          <a:latin typeface="Arial" panose="020B0604020202020204" pitchFamily="34" charset="0"/>
                          <a:ea typeface="CCDoubleDippers" panose="02000603000000000000" pitchFamily="2" charset="0"/>
                          <a:cs typeface="Arial" panose="020B0604020202020204" pitchFamily="34" charset="0"/>
                        </a:rPr>
                        <a:t> </a:t>
                      </a:r>
                      <a:r>
                        <a:rPr lang="en-US" sz="1000" b="0" dirty="0" smtClean="0">
                          <a:latin typeface="Arial" panose="020B0604020202020204" pitchFamily="34" charset="0"/>
                          <a:ea typeface="CCDoubleDippers" panose="02000603000000000000" pitchFamily="2" charset="0"/>
                          <a:cs typeface="Arial" panose="020B0604020202020204" pitchFamily="34" charset="0"/>
                        </a:rPr>
                        <a:t>story</a:t>
                      </a: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-Write poems</a:t>
                      </a:r>
                    </a:p>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-Continue</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Hall</a:t>
                      </a:r>
                      <a:r>
                        <a:rPr lang="en-US" sz="1000" b="0" baseline="0" dirty="0" smtClean="0">
                          <a:latin typeface="Arial" panose="020B0604020202020204" pitchFamily="34" charset="0"/>
                          <a:ea typeface="CCDoubleDippers" panose="02000603000000000000" pitchFamily="2" charset="0"/>
                          <a:cs typeface="Arial" panose="020B0604020202020204" pitchFamily="34" charset="0"/>
                        </a:rPr>
                        <a:t>oween</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story</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-Read “Mayflower Compact”</a:t>
                      </a:r>
                    </a:p>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-Write</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what he/she is thankful for and share with class</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-Discuss what it would </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-Write</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about 5 senses prompt</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-Journal favorite part of autumn</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-Read peers’ journal entries</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97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Math</a:t>
                      </a: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-Graph</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the daily temperature as a class</a:t>
                      </a:r>
                    </a:p>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-Practice symmetry using</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leaves</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-Graph the daily temp.</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as a class</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-Estimate measurements of a pumpkin</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-Graph the daily temp.</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as a class</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-Survey the class’s favorite seasons</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-Graph</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the daily temp. as a class</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-Bar graphing students’ favorite seasons in the class</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-Graph the daily temp. as</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a class</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97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Art/Music</a:t>
                      </a: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-Crayon</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rubbing art of leaves</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0" dirty="0" smtClean="0">
                          <a:latin typeface="Arial" panose="020B0604020202020204" pitchFamily="34" charset="0"/>
                          <a:ea typeface="CCDoubleDippers" panose="02000603000000000000" pitchFamily="2" charset="0"/>
                          <a:cs typeface="Arial" panose="020B0604020202020204" pitchFamily="34" charset="0"/>
                        </a:rPr>
                        <a:t>-Draw pictures to go along with writing</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prompt</a:t>
                      </a:r>
                      <a:endParaRPr lang="en-US" sz="1050" b="0" dirty="0" smtClean="0">
                        <a:latin typeface="Arial" panose="020B0604020202020204" pitchFamily="34" charset="0"/>
                        <a:ea typeface="CCDoubleDippers" panose="02000603000000000000" pitchFamily="2" charset="0"/>
                        <a:cs typeface="Arial" panose="020B0604020202020204" pitchFamily="34" charset="0"/>
                      </a:endParaRPr>
                    </a:p>
                    <a:p>
                      <a:pPr algn="l"/>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-View famous paintings</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in autumn</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-Watercolor/crayon resist leaf art</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-Songs and rhymes about fall</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-Make turkey</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craft to go with “thankful” writing</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-Make a craft to go with 5 senses writing</a:t>
                      </a:r>
                    </a:p>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-Listen to music about the seasons</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96442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Science</a:t>
                      </a: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-Look</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at leaves under microscope</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-Study what happens to trees and leaves in autumn</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-Learn about ND crops and harvesting</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-Create</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a:t>
                      </a:r>
                      <a:r>
                        <a:rPr lang="en-US" sz="1050" b="0" dirty="0" smtClean="0">
                          <a:latin typeface="Arial" panose="020B0604020202020204" pitchFamily="34" charset="0"/>
                          <a:ea typeface="CCDoubleDippers" panose="02000603000000000000" pitchFamily="2" charset="0"/>
                          <a:cs typeface="Arial" panose="020B0604020202020204" pitchFamily="34" charset="0"/>
                        </a:rPr>
                        <a:t>and share weather report</a:t>
                      </a:r>
                    </a:p>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-Research</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why seasons change</a:t>
                      </a:r>
                    </a:p>
                    <a:p>
                      <a:pPr algn="l"/>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0" dirty="0" smtClean="0">
                          <a:latin typeface="Arial" panose="020B0604020202020204" pitchFamily="34" charset="0"/>
                          <a:ea typeface="CCDoubleDippers" panose="02000603000000000000" pitchFamily="2" charset="0"/>
                          <a:cs typeface="Arial" panose="020B0604020202020204" pitchFamily="34" charset="0"/>
                        </a:rPr>
                        <a:t>-Distinguish</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between and l</a:t>
                      </a:r>
                      <a:r>
                        <a:rPr lang="en-US" sz="1050" b="0" dirty="0" smtClean="0">
                          <a:latin typeface="Arial" panose="020B0604020202020204" pitchFamily="34" charset="0"/>
                          <a:ea typeface="CCDoubleDippers" panose="02000603000000000000" pitchFamily="2" charset="0"/>
                          <a:cs typeface="Arial" panose="020B0604020202020204" pitchFamily="34" charset="0"/>
                        </a:rPr>
                        <a:t>ocate</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areas of the world that have </a:t>
                      </a:r>
                      <a:r>
                        <a:rPr lang="en-US" sz="1000" b="0" baseline="0" dirty="0" smtClean="0">
                          <a:latin typeface="Arial" panose="020B0604020202020204" pitchFamily="34" charset="0"/>
                          <a:ea typeface="CCDoubleDippers" panose="02000603000000000000" pitchFamily="2" charset="0"/>
                          <a:cs typeface="Arial" panose="020B0604020202020204" pitchFamily="34" charset="0"/>
                        </a:rPr>
                        <a:t>deciduous/ coniferous</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trees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latin typeface="Arial" panose="020B0604020202020204" pitchFamily="34" charset="0"/>
                          <a:ea typeface="CCDoubleDippers" panose="02000603000000000000" pitchFamily="2" charset="0"/>
                          <a:cs typeface="Arial" panose="020B0604020202020204" pitchFamily="34" charset="0"/>
                        </a:rPr>
                        <a:t>-Make trading cards</a:t>
                      </a:r>
                      <a:endParaRPr lang="en-US" sz="1050" b="0" dirty="0" smtClean="0">
                        <a:latin typeface="Arial" panose="020B0604020202020204" pitchFamily="34" charset="0"/>
                        <a:ea typeface="CCDoubleDippers" panose="02000603000000000000" pitchFamily="2" charset="0"/>
                        <a:cs typeface="Arial" panose="020B0604020202020204" pitchFamily="34" charset="0"/>
                      </a:endParaRPr>
                    </a:p>
                    <a:p>
                      <a:pPr algn="l"/>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0" dirty="0" smtClean="0">
                          <a:latin typeface="Arial" panose="020B0604020202020204" pitchFamily="34" charset="0"/>
                          <a:ea typeface="CCDoubleDippers" panose="02000603000000000000" pitchFamily="2" charset="0"/>
                          <a:cs typeface="Arial" panose="020B0604020202020204" pitchFamily="34" charset="0"/>
                        </a:rPr>
                        <a:t>-Learn about and</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identify animals that </a:t>
                      </a:r>
                      <a:r>
                        <a:rPr lang="en-US" sz="1050" b="0" dirty="0" smtClean="0">
                          <a:latin typeface="Arial" panose="020B0604020202020204" pitchFamily="34" charset="0"/>
                          <a:ea typeface="CCDoubleDippers" panose="02000603000000000000" pitchFamily="2" charset="0"/>
                          <a:cs typeface="Arial" panose="020B0604020202020204" pitchFamily="34" charset="0"/>
                        </a:rPr>
                        <a:t>migrate</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and hibernate during the fall season</a:t>
                      </a:r>
                      <a:endParaRPr lang="en-US" sz="1050" b="0" dirty="0" smtClean="0">
                        <a:latin typeface="Arial" panose="020B0604020202020204" pitchFamily="34" charset="0"/>
                        <a:ea typeface="CCDoubleDippers" panose="02000603000000000000" pitchFamily="2" charset="0"/>
                        <a:cs typeface="Arial" panose="020B0604020202020204" pitchFamily="34" charset="0"/>
                      </a:endParaRPr>
                    </a:p>
                    <a:p>
                      <a:pPr algn="l"/>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96442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P.E.</a:t>
                      </a:r>
                    </a:p>
                  </a:txBody>
                  <a:tcPr marL="118334" marR="118334" marT="35329" marB="35329">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-Hunt for various</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kinds and colors of leaves outdoors</a:t>
                      </a:r>
                    </a:p>
                    <a:p>
                      <a:pPr algn="l"/>
                      <a:r>
                        <a:rPr lang="en-US" sz="1050" b="0" baseline="0" dirty="0" smtClean="0">
                          <a:latin typeface="Arial" panose="020B0604020202020204" pitchFamily="34" charset="0"/>
                          <a:ea typeface="CCDoubleDippers" panose="02000603000000000000" pitchFamily="2" charset="0"/>
                          <a:cs typeface="Arial" panose="020B0604020202020204" pitchFamily="34" charset="0"/>
                        </a:rPr>
                        <a:t>-Take photographs</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-Carve pumpkins</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-Obstacle</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course</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0" dirty="0" smtClean="0">
                          <a:latin typeface="Arial" panose="020B0604020202020204" pitchFamily="34" charset="0"/>
                          <a:ea typeface="CCDoubleDippers" panose="02000603000000000000" pitchFamily="2" charset="0"/>
                          <a:cs typeface="Arial" panose="020B0604020202020204" pitchFamily="34" charset="0"/>
                        </a:rPr>
                        <a:t>-Discuss what it would be like to be on the </a:t>
                      </a:r>
                      <a:r>
                        <a:rPr lang="en-US" sz="1050" b="0" i="1" dirty="0" smtClean="0">
                          <a:latin typeface="Arial" panose="020B0604020202020204" pitchFamily="34" charset="0"/>
                          <a:ea typeface="CCDoubleDippers" panose="02000603000000000000" pitchFamily="2" charset="0"/>
                          <a:cs typeface="Arial" panose="020B0604020202020204" pitchFamily="34" charset="0"/>
                        </a:rPr>
                        <a:t>Mayflower</a:t>
                      </a:r>
                      <a:endParaRPr lang="en-US" sz="1050" b="0" dirty="0" smtClean="0">
                        <a:latin typeface="Arial" panose="020B0604020202020204" pitchFamily="34" charset="0"/>
                        <a:ea typeface="CCDoubleDippers" panose="02000603000000000000" pitchFamily="2" charset="0"/>
                        <a:cs typeface="Arial" panose="020B0604020202020204" pitchFamily="34" charset="0"/>
                      </a:endParaRPr>
                    </a:p>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-Act out a scene</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of the pilgrims on the </a:t>
                      </a:r>
                      <a:r>
                        <a:rPr lang="en-US" sz="1050" b="0" i="1" baseline="0" dirty="0" smtClean="0">
                          <a:latin typeface="Arial" panose="020B0604020202020204" pitchFamily="34" charset="0"/>
                          <a:ea typeface="CCDoubleDippers" panose="02000603000000000000" pitchFamily="2" charset="0"/>
                          <a:cs typeface="Arial" panose="020B0604020202020204" pitchFamily="34" charset="0"/>
                        </a:rPr>
                        <a:t>Mayflower</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-Field trip to the Pumpkin Patch</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r>
              <a:tr h="9786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200" b="1" dirty="0" smtClean="0">
                          <a:latin typeface="Arial" panose="020B0604020202020204" pitchFamily="34" charset="0"/>
                          <a:ea typeface="CCDoubleDippers" panose="02000603000000000000" pitchFamily="2" charset="0"/>
                          <a:cs typeface="Arial" panose="020B0604020202020204" pitchFamily="34" charset="0"/>
                        </a:rPr>
                        <a:t>Social</a:t>
                      </a:r>
                      <a:r>
                        <a:rPr lang="en-US" sz="1200" b="1" baseline="0" dirty="0" smtClean="0">
                          <a:latin typeface="Arial" panose="020B0604020202020204" pitchFamily="34" charset="0"/>
                          <a:ea typeface="CCDoubleDippers" panose="02000603000000000000" pitchFamily="2" charset="0"/>
                          <a:cs typeface="Arial" panose="020B0604020202020204" pitchFamily="34" charset="0"/>
                        </a:rPr>
                        <a:t> Studies</a:t>
                      </a:r>
                      <a:endParaRPr lang="en-US" sz="1200" b="1" dirty="0" smtClean="0">
                        <a:latin typeface="Arial" panose="020B0604020202020204" pitchFamily="34" charset="0"/>
                        <a:ea typeface="CCDoubleDippers" panose="02000603000000000000" pitchFamily="2" charset="0"/>
                        <a:cs typeface="Arial" panose="020B0604020202020204" pitchFamily="34" charset="0"/>
                      </a:endParaRPr>
                    </a:p>
                    <a:p>
                      <a:pPr algn="ctr"/>
                      <a:endParaRPr lang="en-US" sz="90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-Study</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different kinds of trees and leaves from around the world</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0" dirty="0" smtClean="0">
                          <a:latin typeface="Arial" panose="020B0604020202020204" pitchFamily="34" charset="0"/>
                          <a:ea typeface="CCDoubleDippers" panose="02000603000000000000" pitchFamily="2" charset="0"/>
                          <a:cs typeface="Arial" panose="020B0604020202020204" pitchFamily="34" charset="0"/>
                        </a:rPr>
                        <a:t>-History of Halloween</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and its traditions in other cultures</a:t>
                      </a:r>
                      <a:endParaRPr lang="en-US" sz="1050" b="0" dirty="0" smtClean="0">
                        <a:latin typeface="Arial" panose="020B0604020202020204" pitchFamily="34" charset="0"/>
                        <a:ea typeface="CCDoubleDippers" panose="02000603000000000000" pitchFamily="2" charset="0"/>
                        <a:cs typeface="Arial" panose="020B0604020202020204" pitchFamily="34" charset="0"/>
                      </a:endParaRPr>
                    </a:p>
                    <a:p>
                      <a:pPr algn="l"/>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-Experiment</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on s</a:t>
                      </a:r>
                      <a:r>
                        <a:rPr lang="en-US" sz="1050" b="0" dirty="0" smtClean="0">
                          <a:latin typeface="Arial" panose="020B0604020202020204" pitchFamily="34" charset="0"/>
                          <a:ea typeface="CCDoubleDippers" panose="02000603000000000000" pitchFamily="2" charset="0"/>
                          <a:cs typeface="Arial" panose="020B0604020202020204" pitchFamily="34" charset="0"/>
                        </a:rPr>
                        <a:t>easons and corresponding locations</a:t>
                      </a:r>
                      <a:r>
                        <a:rPr lang="en-US" sz="1050" b="0" baseline="0" dirty="0" smtClean="0">
                          <a:latin typeface="Arial" panose="020B0604020202020204" pitchFamily="34" charset="0"/>
                          <a:ea typeface="CCDoubleDippers" panose="02000603000000000000" pitchFamily="2" charset="0"/>
                          <a:cs typeface="Arial" panose="020B0604020202020204" pitchFamily="34" charset="0"/>
                        </a:rPr>
                        <a:t> in the world</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00" b="0" dirty="0" smtClean="0">
                          <a:latin typeface="Arial" panose="020B0604020202020204" pitchFamily="34" charset="0"/>
                          <a:ea typeface="CCDoubleDippers" panose="02000603000000000000" pitchFamily="2" charset="0"/>
                          <a:cs typeface="Arial" panose="020B0604020202020204" pitchFamily="34" charset="0"/>
                        </a:rPr>
                        <a:t>-Picture</a:t>
                      </a:r>
                      <a:r>
                        <a:rPr lang="en-US" sz="1000" b="0" baseline="0" dirty="0" smtClean="0">
                          <a:latin typeface="Arial" panose="020B0604020202020204" pitchFamily="34" charset="0"/>
                          <a:ea typeface="CCDoubleDippers" panose="02000603000000000000" pitchFamily="2" charset="0"/>
                          <a:cs typeface="Arial" panose="020B0604020202020204" pitchFamily="34" charset="0"/>
                        </a:rPr>
                        <a:t> postcard of journey on the </a:t>
                      </a:r>
                      <a:r>
                        <a:rPr lang="en-US" sz="1000" b="0" i="1" baseline="0" dirty="0" smtClean="0">
                          <a:latin typeface="Arial" panose="020B0604020202020204" pitchFamily="34" charset="0"/>
                          <a:ea typeface="CCDoubleDippers" panose="02000603000000000000" pitchFamily="2" charset="0"/>
                          <a:cs typeface="Arial" panose="020B0604020202020204" pitchFamily="34" charset="0"/>
                        </a:rPr>
                        <a:t>Mayflower</a:t>
                      </a:r>
                      <a:endParaRPr lang="en-US" sz="100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r>
                        <a:rPr lang="en-US" sz="1050" b="0" dirty="0" smtClean="0">
                          <a:latin typeface="Arial" panose="020B0604020202020204" pitchFamily="34" charset="0"/>
                          <a:ea typeface="CCDoubleDippers" panose="02000603000000000000" pitchFamily="2" charset="0"/>
                          <a:cs typeface="Arial" panose="020B0604020202020204" pitchFamily="34" charset="0"/>
                        </a:rPr>
                        <a:t>-Create a timeline of the First Thanksgiving</a:t>
                      </a:r>
                      <a:endParaRPr lang="en-US" sz="1050" b="0" dirty="0">
                        <a:latin typeface="Arial" panose="020B0604020202020204" pitchFamily="34" charset="0"/>
                        <a:ea typeface="CCDoubleDippers" panose="02000603000000000000" pitchFamily="2" charset="0"/>
                        <a:cs typeface="Arial" panose="020B0604020202020204" pitchFamily="34" charset="0"/>
                      </a:endParaRPr>
                    </a:p>
                  </a:txBody>
                  <a:tcPr marL="118334" marR="118334" marT="35329" marB="35329">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446513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Literature Selection</a:t>
            </a:r>
            <a:br>
              <a:rPr lang="en-US" dirty="0" smtClean="0"/>
            </a:br>
            <a:r>
              <a:rPr lang="en-US" dirty="0" smtClean="0"/>
              <a:t>Fiction</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i="1" dirty="0" smtClean="0"/>
              <a:t>Thank You for Thanksgiving </a:t>
            </a:r>
            <a:r>
              <a:rPr lang="en-US" dirty="0" smtClean="0"/>
              <a:t>by </a:t>
            </a:r>
            <a:r>
              <a:rPr lang="en-US" dirty="0" err="1" smtClean="0"/>
              <a:t>Dandi</a:t>
            </a:r>
            <a:r>
              <a:rPr lang="en-US" dirty="0" smtClean="0"/>
              <a:t> </a:t>
            </a:r>
            <a:r>
              <a:rPr lang="en-US" dirty="0" err="1" smtClean="0"/>
              <a:t>Mackall</a:t>
            </a:r>
            <a:endParaRPr lang="en-US" i="1" dirty="0" smtClean="0"/>
          </a:p>
          <a:p>
            <a:r>
              <a:rPr lang="en-US" i="1" dirty="0" smtClean="0"/>
              <a:t>The Thanksgiving Bowl </a:t>
            </a:r>
            <a:r>
              <a:rPr lang="en-US" dirty="0" smtClean="0"/>
              <a:t>by Virginia Kroll</a:t>
            </a:r>
          </a:p>
          <a:p>
            <a:r>
              <a:rPr lang="en-US" i="1" dirty="0" smtClean="0"/>
              <a:t>The Costume Copycat </a:t>
            </a:r>
            <a:r>
              <a:rPr lang="en-US" dirty="0" smtClean="0"/>
              <a:t>by Maryann Macdonald</a:t>
            </a:r>
          </a:p>
          <a:p>
            <a:r>
              <a:rPr lang="en-US" i="1" dirty="0" smtClean="0"/>
              <a:t>The Ugly Pumpkin </a:t>
            </a:r>
            <a:r>
              <a:rPr lang="en-US" dirty="0" smtClean="0"/>
              <a:t>by Dave </a:t>
            </a:r>
            <a:r>
              <a:rPr lang="en-US" dirty="0" smtClean="0"/>
              <a:t>Horowitz</a:t>
            </a:r>
            <a:endParaRPr lang="en-US" dirty="0" smtClean="0"/>
          </a:p>
          <a:p>
            <a:r>
              <a:rPr lang="en-US" i="1" dirty="0" smtClean="0"/>
              <a:t>The Three Bears’ Halloween </a:t>
            </a:r>
            <a:r>
              <a:rPr lang="en-US" dirty="0" smtClean="0"/>
              <a:t>by Kathy Duval</a:t>
            </a:r>
          </a:p>
          <a:p>
            <a:r>
              <a:rPr lang="en-US" i="1" dirty="0"/>
              <a:t>Hi, Koo! </a:t>
            </a:r>
            <a:r>
              <a:rPr lang="en-US" dirty="0"/>
              <a:t>By Jon </a:t>
            </a:r>
            <a:r>
              <a:rPr lang="en-US" dirty="0" err="1"/>
              <a:t>Muth</a:t>
            </a:r>
            <a:r>
              <a:rPr lang="en-US" dirty="0"/>
              <a:t>  (Haiku Poems)</a:t>
            </a:r>
            <a:endParaRPr lang="en-US" i="1" dirty="0"/>
          </a:p>
          <a:p>
            <a:r>
              <a:rPr lang="en-US" i="1" dirty="0" smtClean="0"/>
              <a:t>Let It Fall</a:t>
            </a:r>
            <a:r>
              <a:rPr lang="en-US" dirty="0" smtClean="0"/>
              <a:t> by Maryann </a:t>
            </a:r>
            <a:r>
              <a:rPr lang="en-US" dirty="0" err="1" smtClean="0"/>
              <a:t>Cocca-Leffler</a:t>
            </a:r>
            <a:endParaRPr lang="en-US" dirty="0" smtClean="0"/>
          </a:p>
          <a:p>
            <a:r>
              <a:rPr lang="en-US" i="1" dirty="0" err="1" smtClean="0"/>
              <a:t>Twas</a:t>
            </a:r>
            <a:r>
              <a:rPr lang="en-US" i="1" dirty="0" smtClean="0"/>
              <a:t> the Night Before Thanksgiving </a:t>
            </a:r>
            <a:r>
              <a:rPr lang="en-US" dirty="0" smtClean="0"/>
              <a:t>by </a:t>
            </a:r>
            <a:r>
              <a:rPr lang="en-US" dirty="0" err="1" smtClean="0"/>
              <a:t>Dav</a:t>
            </a:r>
            <a:r>
              <a:rPr lang="en-US" dirty="0" smtClean="0"/>
              <a:t> </a:t>
            </a:r>
            <a:r>
              <a:rPr lang="en-US" dirty="0" err="1" smtClean="0"/>
              <a:t>Pilkey</a:t>
            </a:r>
            <a:endParaRPr lang="en-US" dirty="0" smtClean="0"/>
          </a:p>
          <a:p>
            <a:r>
              <a:rPr lang="en-US" i="1" dirty="0" smtClean="0"/>
              <a:t>Strega Nona’s Harvest</a:t>
            </a:r>
            <a:r>
              <a:rPr lang="en-US" dirty="0" smtClean="0"/>
              <a:t> by </a:t>
            </a:r>
            <a:r>
              <a:rPr lang="en-US" dirty="0" err="1" smtClean="0"/>
              <a:t>Tomie</a:t>
            </a:r>
            <a:r>
              <a:rPr lang="en-US" dirty="0" smtClean="0"/>
              <a:t> </a:t>
            </a:r>
            <a:r>
              <a:rPr lang="en-US" dirty="0" err="1" smtClean="0"/>
              <a:t>dePaola</a:t>
            </a:r>
            <a:endParaRPr lang="en-US" i="1" dirty="0"/>
          </a:p>
        </p:txBody>
      </p:sp>
    </p:spTree>
    <p:extLst>
      <p:ext uri="{BB962C8B-B14F-4D97-AF65-F5344CB8AC3E}">
        <p14:creationId xmlns:p14="http://schemas.microsoft.com/office/powerpoint/2010/main" val="1764663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Study</a:t>
            </a:r>
            <a:endParaRPr lang="en-US" dirty="0"/>
          </a:p>
        </p:txBody>
      </p:sp>
      <p:sp>
        <p:nvSpPr>
          <p:cNvPr id="3" name="Content Placeholder 2"/>
          <p:cNvSpPr>
            <a:spLocks noGrp="1"/>
          </p:cNvSpPr>
          <p:nvPr>
            <p:ph idx="1"/>
          </p:nvPr>
        </p:nvSpPr>
        <p:spPr/>
        <p:txBody>
          <a:bodyPr>
            <a:normAutofit fontScale="92500"/>
          </a:bodyPr>
          <a:lstStyle/>
          <a:p>
            <a:r>
              <a:rPr lang="en-US" dirty="0" smtClean="0"/>
              <a:t>Students will learn about the season of autumn through a focus unit which integrates reading and writing with science, social studies, mathematics, art, music and physical education. </a:t>
            </a:r>
          </a:p>
          <a:p>
            <a:r>
              <a:rPr lang="en-US" dirty="0" smtClean="0"/>
              <a:t>Students will develop an understanding of the weather patterns, animal hibernation vs. migration, plants/crops, changing of leaves, reasons for the four seasons, and the major holidays in the fall season.</a:t>
            </a:r>
            <a:endParaRPr lang="en-US" dirty="0"/>
          </a:p>
        </p:txBody>
      </p:sp>
    </p:spTree>
    <p:extLst>
      <p:ext uri="{BB962C8B-B14F-4D97-AF65-F5344CB8AC3E}">
        <p14:creationId xmlns:p14="http://schemas.microsoft.com/office/powerpoint/2010/main" val="3313132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Arts: Reading Activities</a:t>
            </a:r>
            <a:br>
              <a:rPr lang="en-US" dirty="0" smtClean="0"/>
            </a:br>
            <a:r>
              <a:rPr lang="en-US" sz="2200" dirty="0" smtClean="0"/>
              <a:t>RL. 10 Actively engage in group reading activities with purpose and understanding.</a:t>
            </a:r>
            <a:endParaRPr lang="en-US" sz="2200"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r>
              <a:rPr lang="en-US" dirty="0" smtClean="0"/>
              <a:t>Students will read fiction and non-fiction books about fall topics through reading to self, reading with a partner, and group reading.</a:t>
            </a:r>
          </a:p>
          <a:p>
            <a:r>
              <a:rPr lang="en-US" dirty="0" smtClean="0"/>
              <a:t>Students will read the vocabulary words on the autumn word wall.</a:t>
            </a:r>
          </a:p>
          <a:p>
            <a:r>
              <a:rPr lang="en-US" dirty="0" smtClean="0"/>
              <a:t>Students will read the </a:t>
            </a:r>
            <a:r>
              <a:rPr lang="en-US" i="1" dirty="0" smtClean="0"/>
              <a:t>Mayflower Compact</a:t>
            </a:r>
            <a:r>
              <a:rPr lang="en-US" dirty="0" smtClean="0"/>
              <a:t> and work as a class to create a rules “compact” for the classroom</a:t>
            </a:r>
            <a:r>
              <a:rPr lang="en-US" dirty="0" smtClean="0"/>
              <a:t>.</a:t>
            </a:r>
            <a:endParaRPr lang="en-US" dirty="0" smtClean="0"/>
          </a:p>
          <a:p>
            <a:r>
              <a:rPr lang="en-US" dirty="0" smtClean="0"/>
              <a:t>Students will read their classmates’ journal entries about their favorite part of autumn.</a:t>
            </a:r>
          </a:p>
          <a:p>
            <a:r>
              <a:rPr lang="en-US" dirty="0" smtClean="0"/>
              <a:t>Teacher will read aloud </a:t>
            </a:r>
            <a:r>
              <a:rPr lang="en-US" i="1" dirty="0" smtClean="0"/>
              <a:t>Fall Leaves, </a:t>
            </a:r>
            <a:r>
              <a:rPr lang="en-US" dirty="0" smtClean="0"/>
              <a:t>a book on homonyms, and teach a related lesson.</a:t>
            </a:r>
          </a:p>
          <a:p>
            <a:endParaRPr lang="en-US" dirty="0"/>
          </a:p>
        </p:txBody>
      </p:sp>
    </p:spTree>
    <p:extLst>
      <p:ext uri="{BB962C8B-B14F-4D97-AF65-F5344CB8AC3E}">
        <p14:creationId xmlns:p14="http://schemas.microsoft.com/office/powerpoint/2010/main" val="3008838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Arts: Writing Activities</a:t>
            </a:r>
            <a:br>
              <a:rPr lang="en-US" dirty="0" smtClean="0"/>
            </a:br>
            <a:r>
              <a:rPr lang="en-US" sz="2200" dirty="0" smtClean="0"/>
              <a:t>W.5 With guidance and support from peers and adults, develop and strengthen writing as needed by planning, revising, and editing.</a:t>
            </a:r>
            <a:endParaRPr lang="en-US" sz="2200"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Students will write poems (shape, acrostic, diamante, or haiku) about autumn.</a:t>
            </a:r>
          </a:p>
          <a:p>
            <a:r>
              <a:rPr lang="en-US" dirty="0" smtClean="0"/>
              <a:t>Text-to-Self Connection: </a:t>
            </a:r>
            <a:r>
              <a:rPr lang="en-US" i="1" dirty="0"/>
              <a:t>The Ugly </a:t>
            </a:r>
            <a:r>
              <a:rPr lang="en-US" i="1" dirty="0" smtClean="0"/>
              <a:t>Pumpkin</a:t>
            </a:r>
            <a:endParaRPr lang="en-US" i="1" dirty="0"/>
          </a:p>
          <a:p>
            <a:pPr lvl="1"/>
            <a:r>
              <a:rPr lang="en-US" dirty="0" smtClean="0"/>
              <a:t>Students will fill out “I felt squashed when..” after reading.</a:t>
            </a:r>
          </a:p>
          <a:p>
            <a:pPr lvl="1"/>
            <a:r>
              <a:rPr lang="en-US" dirty="0" smtClean="0"/>
              <a:t>Students will make a graphic organizer web titled “me” using adjectives to describe themselves.</a:t>
            </a:r>
          </a:p>
          <a:p>
            <a:r>
              <a:rPr lang="en-US" dirty="0" smtClean="0"/>
              <a:t>Students will write what they are thankful for following a Thanksgiving book.</a:t>
            </a:r>
          </a:p>
          <a:p>
            <a:r>
              <a:rPr lang="en-US" dirty="0" smtClean="0"/>
              <a:t>Students will write their own Halloween story.</a:t>
            </a:r>
          </a:p>
          <a:p>
            <a:r>
              <a:rPr lang="en-US" dirty="0" smtClean="0"/>
              <a:t>Students will write how autumn appeals to each of their 5 senses.*</a:t>
            </a:r>
          </a:p>
          <a:p>
            <a:r>
              <a:rPr lang="en-US" dirty="0" smtClean="0"/>
              <a:t>Students will journal about their favorite part of autumn.</a:t>
            </a:r>
            <a:endParaRPr lang="en-US" dirty="0"/>
          </a:p>
        </p:txBody>
      </p:sp>
    </p:spTree>
    <p:extLst>
      <p:ext uri="{BB962C8B-B14F-4D97-AF65-F5344CB8AC3E}">
        <p14:creationId xmlns:p14="http://schemas.microsoft.com/office/powerpoint/2010/main" val="1843641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Speaking Activities</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a:t>Students will read aloud what they are thankful for</a:t>
            </a:r>
            <a:r>
              <a:rPr lang="en-US" dirty="0" smtClean="0"/>
              <a:t>.</a:t>
            </a:r>
            <a:endParaRPr lang="en-US" dirty="0" smtClean="0"/>
          </a:p>
          <a:p>
            <a:r>
              <a:rPr lang="en-US" dirty="0" smtClean="0"/>
              <a:t>Students will meet in groups to discuss what it would be like to be on the </a:t>
            </a:r>
            <a:r>
              <a:rPr lang="en-US" i="1" dirty="0" smtClean="0"/>
              <a:t>Mayflower</a:t>
            </a:r>
            <a:r>
              <a:rPr lang="en-US" i="1" dirty="0" smtClean="0"/>
              <a:t>.</a:t>
            </a:r>
            <a:endParaRPr lang="en-US" dirty="0" smtClean="0"/>
          </a:p>
          <a:p>
            <a:r>
              <a:rPr lang="en-US" dirty="0" smtClean="0"/>
              <a:t>Students will work collaboratively with their peers to construct and present an “elements of the story” poster.</a:t>
            </a:r>
          </a:p>
          <a:p>
            <a:r>
              <a:rPr lang="en-US" dirty="0" smtClean="0"/>
              <a:t>Students will share their weather report with the class (discussed in science slide).</a:t>
            </a:r>
          </a:p>
          <a:p>
            <a:endParaRPr lang="en-US" dirty="0"/>
          </a:p>
          <a:p>
            <a:endParaRPr lang="en-US" dirty="0"/>
          </a:p>
        </p:txBody>
      </p:sp>
    </p:spTree>
    <p:extLst>
      <p:ext uri="{BB962C8B-B14F-4D97-AF65-F5344CB8AC3E}">
        <p14:creationId xmlns:p14="http://schemas.microsoft.com/office/powerpoint/2010/main" val="2108539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Arts: Listening Activities</a:t>
            </a:r>
            <a:br>
              <a:rPr lang="en-US" dirty="0" smtClean="0"/>
            </a:br>
            <a:r>
              <a:rPr lang="en-US" sz="2200" dirty="0" smtClean="0"/>
              <a:t>SL.1 Engage effectively in a range of collaborative discussions with diverse partner building on others’ ideas and expressing their own clearly.</a:t>
            </a:r>
            <a:endParaRPr lang="en-US" sz="2200" dirty="0"/>
          </a:p>
        </p:txBody>
      </p:sp>
      <p:sp>
        <p:nvSpPr>
          <p:cNvPr id="3" name="Content Placeholder 2"/>
          <p:cNvSpPr>
            <a:spLocks noGrp="1"/>
          </p:cNvSpPr>
          <p:nvPr>
            <p:ph idx="1"/>
          </p:nvPr>
        </p:nvSpPr>
        <p:spPr/>
        <p:txBody>
          <a:bodyPr>
            <a:normAutofit lnSpcReduction="10000"/>
          </a:bodyPr>
          <a:lstStyle/>
          <a:p>
            <a:r>
              <a:rPr lang="en-US" dirty="0" smtClean="0"/>
              <a:t>Students will listen to their peers during group work, presentations, and class discussions.</a:t>
            </a:r>
          </a:p>
          <a:p>
            <a:r>
              <a:rPr lang="en-US" dirty="0" smtClean="0"/>
              <a:t>Students will listen to the teacher during classroom directions, lessons, activities and read </a:t>
            </a:r>
            <a:r>
              <a:rPr lang="en-US" dirty="0" err="1" smtClean="0"/>
              <a:t>alouds</a:t>
            </a:r>
            <a:r>
              <a:rPr lang="en-US" dirty="0" smtClean="0"/>
              <a:t>.</a:t>
            </a:r>
          </a:p>
          <a:p>
            <a:r>
              <a:rPr lang="en-US" dirty="0" smtClean="0"/>
              <a:t>Students will listen to songs and poems about autumn</a:t>
            </a:r>
            <a:r>
              <a:rPr lang="en-US" dirty="0" smtClean="0"/>
              <a:t>.</a:t>
            </a:r>
            <a:endParaRPr lang="en-US" dirty="0" smtClean="0"/>
          </a:p>
          <a:p>
            <a:r>
              <a:rPr lang="en-US" dirty="0" smtClean="0"/>
              <a:t>Students will watch videos and listen to audio versions of literature.</a:t>
            </a:r>
            <a:endParaRPr lang="en-US" dirty="0"/>
          </a:p>
        </p:txBody>
      </p:sp>
    </p:spTree>
    <p:extLst>
      <p:ext uri="{BB962C8B-B14F-4D97-AF65-F5344CB8AC3E}">
        <p14:creationId xmlns:p14="http://schemas.microsoft.com/office/powerpoint/2010/main" val="180282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Viewing Activities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Students will be taking a virtual tour of the </a:t>
            </a:r>
            <a:r>
              <a:rPr lang="en-US" i="1" dirty="0" smtClean="0"/>
              <a:t>Mayflower </a:t>
            </a:r>
            <a:r>
              <a:rPr lang="en-US" dirty="0" smtClean="0"/>
              <a:t>on the web.*</a:t>
            </a:r>
          </a:p>
          <a:p>
            <a:r>
              <a:rPr lang="en-US" dirty="0" smtClean="0"/>
              <a:t>Students will view the work of their peers which will be displayed in the classroom.</a:t>
            </a:r>
          </a:p>
          <a:p>
            <a:r>
              <a:rPr lang="en-US" dirty="0" smtClean="0"/>
              <a:t>Students will take a nature walk to view the colors, trees, and various leaves of the fall</a:t>
            </a:r>
            <a:r>
              <a:rPr lang="en-US" dirty="0"/>
              <a:t> </a:t>
            </a:r>
            <a:r>
              <a:rPr lang="en-US" dirty="0" smtClean="0"/>
              <a:t>season.</a:t>
            </a:r>
          </a:p>
          <a:p>
            <a:r>
              <a:rPr lang="en-US" dirty="0" smtClean="0"/>
              <a:t>Students will view famous paintings taking place in the fall season.*</a:t>
            </a:r>
          </a:p>
          <a:p>
            <a:r>
              <a:rPr lang="en-US" dirty="0" smtClean="0"/>
              <a:t>Students’ photographs will be mounted in construction paper frames and hung in the classroom.</a:t>
            </a:r>
          </a:p>
          <a:p>
            <a:endParaRPr lang="en-US" dirty="0" smtClean="0"/>
          </a:p>
          <a:p>
            <a:endParaRPr lang="en-US" dirty="0"/>
          </a:p>
        </p:txBody>
      </p:sp>
    </p:spTree>
    <p:extLst>
      <p:ext uri="{BB962C8B-B14F-4D97-AF65-F5344CB8AC3E}">
        <p14:creationId xmlns:p14="http://schemas.microsoft.com/office/powerpoint/2010/main" val="367512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3682</TotalTime>
  <Words>2003</Words>
  <Application>Microsoft Office PowerPoint</Application>
  <PresentationFormat>On-screen Show (4:3)</PresentationFormat>
  <Paragraphs>201</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Acrobat Document</vt:lpstr>
      <vt:lpstr>Autumn</vt:lpstr>
      <vt:lpstr>Literature Selection Nonfiction</vt:lpstr>
      <vt:lpstr>Literature Selection Fiction</vt:lpstr>
      <vt:lpstr>Theme Study</vt:lpstr>
      <vt:lpstr>Language Arts: Reading Activities RL. 10 Actively engage in group reading activities with purpose and understanding.</vt:lpstr>
      <vt:lpstr>Language Arts: Writing Activities W.5 With guidance and support from peers and adults, develop and strengthen writing as needed by planning, revising, and editing.</vt:lpstr>
      <vt:lpstr>Language Arts: Speaking Activities</vt:lpstr>
      <vt:lpstr>Language Arts: Listening Activities SL.1 Engage effectively in a range of collaborative discussions with diverse partner building on others’ ideas and expressing their own clearly.</vt:lpstr>
      <vt:lpstr>Language Arts: Viewing Activities</vt:lpstr>
      <vt:lpstr>Language Arts: Visually Representing Activities RI.1 Ask and answer questions to demonstrate understanding of a text, referring explicitly to the text as the basis for answers.</vt:lpstr>
      <vt:lpstr>Science Activities 2.5.1 Describe the patterns and characteristics of the four seasons, and how these changes in weather influence plant, animal, and human activities. </vt:lpstr>
      <vt:lpstr>Mathematics Activities 2.MD.10 Draw a picture graph and a bar graph (with single-unit scale) to represent a data set with up to four categories. </vt:lpstr>
      <vt:lpstr>Social Studies Activities 2.2.4 Describe the exchange of ideas, culture, and goods between the Native Americans and the white settlers (e.g., the Pilgrims, Wampanoag, explorers). </vt:lpstr>
      <vt:lpstr>Music and Art Activities 4.1.2 Sing expressively.  4.1.2 Know the different techniques used to create visual art. </vt:lpstr>
      <vt:lpstr>PowerPoint Presentation</vt:lpstr>
      <vt:lpstr>Physical Education Activities 2.5.1 Identify reasons for rules and procedures during physical activities (e.g., safety, equipment, directions)</vt:lpstr>
      <vt:lpstr>Technology</vt:lpstr>
      <vt:lpstr>Language Arts Strategies</vt:lpstr>
      <vt:lpstr>Grouping Patterns</vt:lpstr>
      <vt:lpstr>Assessments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Seasons</dc:title>
  <dc:creator>Owner</dc:creator>
  <cp:lastModifiedBy>Owner</cp:lastModifiedBy>
  <cp:revision>68</cp:revision>
  <dcterms:created xsi:type="dcterms:W3CDTF">2014-10-24T16:20:56Z</dcterms:created>
  <dcterms:modified xsi:type="dcterms:W3CDTF">2014-12-12T14:49:39Z</dcterms:modified>
</cp:coreProperties>
</file>